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68" r:id="rId2"/>
    <p:sldId id="270" r:id="rId3"/>
    <p:sldId id="280" r:id="rId4"/>
    <p:sldId id="273" r:id="rId5"/>
    <p:sldId id="281" r:id="rId6"/>
    <p:sldId id="271" r:id="rId7"/>
    <p:sldId id="284" r:id="rId8"/>
    <p:sldId id="282" r:id="rId9"/>
    <p:sldId id="304" r:id="rId10"/>
    <p:sldId id="305" r:id="rId11"/>
    <p:sldId id="306" r:id="rId12"/>
    <p:sldId id="269" r:id="rId13"/>
    <p:sldId id="286" r:id="rId14"/>
    <p:sldId id="307" r:id="rId15"/>
    <p:sldId id="287" r:id="rId16"/>
    <p:sldId id="275" r:id="rId17"/>
    <p:sldId id="283" r:id="rId18"/>
    <p:sldId id="289" r:id="rId19"/>
    <p:sldId id="288" r:id="rId20"/>
    <p:sldId id="277" r:id="rId21"/>
    <p:sldId id="290" r:id="rId22"/>
    <p:sldId id="291" r:id="rId23"/>
    <p:sldId id="294" r:id="rId24"/>
    <p:sldId id="308" r:id="rId25"/>
    <p:sldId id="309" r:id="rId26"/>
    <p:sldId id="278" r:id="rId27"/>
    <p:sldId id="279" r:id="rId28"/>
    <p:sldId id="292" r:id="rId29"/>
    <p:sldId id="295" r:id="rId30"/>
    <p:sldId id="296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AD0CD-FC78-449B-A0A6-E90F879B3288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0179C4-6296-4208-88D5-BD4A362A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511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179C4-6296-4208-88D5-BD4A362A3B4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782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179C4-6296-4208-88D5-BD4A362A3B4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734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179C4-6296-4208-88D5-BD4A362A3B4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245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179C4-6296-4208-88D5-BD4A362A3B42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245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179C4-6296-4208-88D5-BD4A362A3B42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245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pPr marL="342900" lvl="0" indent="-342900">
              <a:lnSpc>
                <a:spcPct val="115000"/>
              </a:lnSpc>
              <a:spcBef>
                <a:spcPct val="20000"/>
              </a:spcBef>
            </a:pPr>
            <a:r>
              <a:rPr lang="ru-RU" sz="33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33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33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Структура </a:t>
            </a:r>
            <a:r>
              <a:rPr lang="ru-RU" sz="33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варианта проверочной работы</a:t>
            </a:r>
            <a:r>
              <a:rPr lang="ru-RU" sz="29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2900" dirty="0">
                <a:solidFill>
                  <a:prstClr val="black"/>
                </a:solidFill>
                <a:ea typeface="Calibri"/>
                <a:cs typeface="Times New Roman"/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52736"/>
            <a:ext cx="8712968" cy="540225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 smtClean="0">
                <a:latin typeface="Times New Roman"/>
                <a:ea typeface="Calibri"/>
                <a:cs typeface="Times New Roman"/>
              </a:rPr>
              <a:t>Работа 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состоит из </a:t>
            </a:r>
            <a:r>
              <a:rPr lang="ru-RU" sz="2800" b="1" dirty="0">
                <a:latin typeface="Times New Roman"/>
                <a:ea typeface="Calibri"/>
                <a:cs typeface="Times New Roman"/>
              </a:rPr>
              <a:t>8 заданий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, </a:t>
            </a:r>
            <a:r>
              <a:rPr lang="ru-RU" sz="2800" dirty="0" smtClean="0">
                <a:latin typeface="Times New Roman"/>
                <a:ea typeface="Calibri"/>
                <a:cs typeface="Times New Roman"/>
              </a:rPr>
              <a:t>из 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них по уровню сложности: </a:t>
            </a:r>
            <a:endParaRPr lang="ru-RU" sz="2800" dirty="0" smtClean="0">
              <a:latin typeface="Times New Roman"/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 smtClean="0">
                <a:latin typeface="Times New Roman"/>
                <a:ea typeface="Calibri"/>
                <a:cs typeface="Times New Roman"/>
              </a:rPr>
              <a:t>базовой 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– </a:t>
            </a:r>
            <a:r>
              <a:rPr lang="ru-RU" sz="2800" b="1" dirty="0">
                <a:latin typeface="Times New Roman"/>
                <a:ea typeface="Calibri"/>
                <a:cs typeface="Times New Roman"/>
              </a:rPr>
              <a:t>5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; повышенной – </a:t>
            </a:r>
            <a:r>
              <a:rPr lang="ru-RU" sz="2800" b="1" dirty="0">
                <a:latin typeface="Times New Roman"/>
                <a:ea typeface="Calibri"/>
                <a:cs typeface="Times New Roman"/>
              </a:rPr>
              <a:t>2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; высокой – </a:t>
            </a:r>
            <a:r>
              <a:rPr lang="ru-RU" sz="2800" b="1" dirty="0">
                <a:latin typeface="Times New Roman"/>
                <a:ea typeface="Calibri"/>
                <a:cs typeface="Times New Roman"/>
              </a:rPr>
              <a:t>1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. </a:t>
            </a:r>
            <a:endParaRPr lang="ru-RU" sz="2800" dirty="0" smtClean="0">
              <a:latin typeface="Times New Roman"/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 smtClean="0">
                <a:latin typeface="Times New Roman"/>
                <a:ea typeface="Calibri"/>
                <a:cs typeface="Times New Roman"/>
              </a:rPr>
              <a:t>Общее 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время выполнения работы – </a:t>
            </a:r>
            <a:r>
              <a:rPr lang="ru-RU" sz="2800" b="1" dirty="0">
                <a:latin typeface="Times New Roman"/>
                <a:ea typeface="Calibri"/>
                <a:cs typeface="Times New Roman"/>
              </a:rPr>
              <a:t>45 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мин. Максимальный первичный балл – </a:t>
            </a:r>
            <a:r>
              <a:rPr lang="ru-RU" sz="2800" b="1" dirty="0">
                <a:latin typeface="Times New Roman"/>
                <a:ea typeface="Calibri"/>
                <a:cs typeface="Times New Roman"/>
              </a:rPr>
              <a:t>15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.</a:t>
            </a:r>
            <a:endParaRPr lang="ru-RU" sz="28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>
                <a:latin typeface="Times New Roman"/>
                <a:ea typeface="Calibri"/>
                <a:cs typeface="Times New Roman"/>
              </a:rPr>
              <a:t>Ответом к каждому из заданий </a:t>
            </a:r>
            <a:r>
              <a:rPr lang="ru-RU" sz="2800" b="1" dirty="0">
                <a:latin typeface="Times New Roman"/>
                <a:ea typeface="Calibri"/>
                <a:cs typeface="Times New Roman"/>
              </a:rPr>
              <a:t>1 и 2 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является цифра или последовательность цифр. </a:t>
            </a:r>
            <a:endParaRPr lang="ru-RU" sz="28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>
                <a:latin typeface="Times New Roman"/>
                <a:ea typeface="Calibri"/>
                <a:cs typeface="Times New Roman"/>
              </a:rPr>
              <a:t>Задания </a:t>
            </a:r>
            <a:r>
              <a:rPr lang="ru-RU" sz="2800" b="1" dirty="0">
                <a:latin typeface="Times New Roman"/>
                <a:ea typeface="Calibri"/>
                <a:cs typeface="Times New Roman"/>
              </a:rPr>
              <a:t>3–4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 и </a:t>
            </a:r>
            <a:r>
              <a:rPr lang="ru-RU" sz="2800" b="1" dirty="0">
                <a:latin typeface="Times New Roman"/>
                <a:ea typeface="Calibri"/>
                <a:cs typeface="Times New Roman"/>
              </a:rPr>
              <a:t>6–8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 предполагают развёрнутый ответ. </a:t>
            </a:r>
            <a:endParaRPr lang="ru-RU" sz="28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>
                <a:latin typeface="Times New Roman"/>
                <a:ea typeface="Calibri"/>
                <a:cs typeface="Times New Roman"/>
              </a:rPr>
              <a:t>Задание </a:t>
            </a:r>
            <a:r>
              <a:rPr lang="ru-RU" sz="2800" b="1" dirty="0">
                <a:latin typeface="Times New Roman"/>
                <a:ea typeface="Calibri"/>
                <a:cs typeface="Times New Roman"/>
              </a:rPr>
              <a:t>5 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предполагает работу с контурной картой. </a:t>
            </a:r>
            <a:endParaRPr lang="ru-RU" sz="2800" dirty="0">
              <a:ea typeface="Calibri"/>
              <a:cs typeface="Times New Roman"/>
            </a:endParaRPr>
          </a:p>
          <a:p>
            <a:pPr algn="just"/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2713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8640"/>
            <a:ext cx="5038725" cy="10763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269911"/>
            <a:ext cx="8280920" cy="45066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893" y="3284984"/>
            <a:ext cx="9070621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0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6632"/>
            <a:ext cx="5076825" cy="8286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3" y="980728"/>
            <a:ext cx="8819243" cy="46805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2598"/>
          <a:stretch/>
        </p:blipFill>
        <p:spPr>
          <a:xfrm>
            <a:off x="78258" y="3320988"/>
            <a:ext cx="9064566" cy="320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7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39856"/>
            <a:ext cx="8229600" cy="540225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b="1" dirty="0"/>
              <a:t>Задание 4</a:t>
            </a:r>
            <a:r>
              <a:rPr lang="ru-RU" dirty="0"/>
              <a:t> является альтернативным. Задание нацелено на проверку знания исторических фактов и умения излагать исторический материал в виде последовательного связного текста. Оно состоит из двух частей. От обучающегося требуется соотнести выбранную тему (страну) с одним из событий (процессов, явлений), данных в списке. Во второй части задания обучающийся должен привести краткий письменный рассказ об этом событии (явлении, процессе). </a:t>
            </a:r>
          </a:p>
          <a:p>
            <a:pPr algn="just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5949280"/>
            <a:ext cx="7504170" cy="58477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200" dirty="0"/>
              <a:t>Правильный ответ на </a:t>
            </a:r>
            <a:r>
              <a:rPr lang="ru-RU" sz="3200" dirty="0" smtClean="0"/>
              <a:t>4 </a:t>
            </a:r>
            <a:r>
              <a:rPr lang="ru-RU" sz="3200" dirty="0"/>
              <a:t>задание </a:t>
            </a:r>
            <a:r>
              <a:rPr lang="ru-RU" sz="3200" dirty="0" smtClean="0"/>
              <a:t>– </a:t>
            </a:r>
            <a:r>
              <a:rPr lang="ru-RU" sz="3200" b="1" dirty="0" smtClean="0"/>
              <a:t>3 балла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21770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39856"/>
            <a:ext cx="8229600" cy="540225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dirty="0"/>
          </a:p>
        </p:txBody>
      </p:sp>
      <p:pic>
        <p:nvPicPr>
          <p:cNvPr id="7170" name="Picture 2" descr="C:\Users\chernisheva_oa\Desktop\История 5 класс\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44" t="50543" r="15379" b="21560"/>
          <a:stretch/>
        </p:blipFill>
        <p:spPr bwMode="auto">
          <a:xfrm>
            <a:off x="1367435" y="1844824"/>
            <a:ext cx="7488832" cy="438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247"/>
            <a:ext cx="7779170" cy="1292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749" y="1314711"/>
            <a:ext cx="8113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Тему менять нельзя, какую выбрали в 3 задании, продолжаем её же и делать!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114" y="22247"/>
            <a:ext cx="9081390" cy="67403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/>
              <a:t>А – строительство городов из глиняных кирпичей</a:t>
            </a:r>
          </a:p>
          <a:p>
            <a:r>
              <a:rPr lang="ru-RU" dirty="0" smtClean="0"/>
              <a:t>Ни гор</a:t>
            </a:r>
            <a:r>
              <a:rPr lang="ru-RU" dirty="0"/>
              <a:t>, ни лесов в Южном </a:t>
            </a:r>
            <a:r>
              <a:rPr lang="ru-RU" dirty="0" err="1"/>
              <a:t>Двуречье</a:t>
            </a:r>
            <a:r>
              <a:rPr lang="ru-RU" dirty="0"/>
              <a:t> не было поэтому дома строили из </a:t>
            </a:r>
            <a:r>
              <a:rPr lang="ru-RU" dirty="0" smtClean="0"/>
              <a:t>кирпичей, топлива было мало, поэтому кирпич не обжигали необожжённый кирпич легко крошился, поэтому стены делали толстыми.</a:t>
            </a:r>
          </a:p>
          <a:p>
            <a:r>
              <a:rPr lang="ru-RU" b="1" dirty="0" smtClean="0"/>
              <a:t>Б – завоевательные походы Кира</a:t>
            </a:r>
          </a:p>
          <a:p>
            <a:r>
              <a:rPr lang="ru-RU" dirty="0"/>
              <a:t>Персидское царство образовалось в середине VI в. до н. э. на северо-восточном побережье Персидского залива. Основатель Кир Великий в 550 г. до н.э. разгромил мидийского царя, затем лидийского царя Креза в его столице  Сарды, затем </a:t>
            </a:r>
            <a:r>
              <a:rPr lang="ru-RU" dirty="0" err="1"/>
              <a:t>Вавилонию</a:t>
            </a:r>
            <a:r>
              <a:rPr lang="ru-RU" dirty="0"/>
              <a:t> выкопав канал, чтобы отвести реку в другое русло Евфрат по руслу реки вошли в город в 538 году до н. э. Держава Кира простиралась от границ Индии на востоке до Средиземного моря на западе. </a:t>
            </a:r>
            <a:endParaRPr lang="ru-RU" dirty="0" smtClean="0"/>
          </a:p>
          <a:p>
            <a:r>
              <a:rPr lang="ru-RU" b="1" dirty="0" smtClean="0"/>
              <a:t>В – изобретение бумаги</a:t>
            </a:r>
          </a:p>
          <a:p>
            <a:r>
              <a:rPr lang="ru-RU" dirty="0" smtClean="0"/>
              <a:t>Китайцам удалось </a:t>
            </a:r>
            <a:r>
              <a:rPr lang="ru-RU" dirty="0"/>
              <a:t>изобрести дешёвый материал для письма. Его делали из размельчённой коры деревьев, бамбука и тряпок — эту массу варили, затем переливали в прямоугольный бассейн. Оттуда зачерпывали рамкой, на которую была натянута густая сетка. Вода стекала — на сетке оставался влажный лист бумаги</a:t>
            </a:r>
            <a:r>
              <a:rPr lang="ru-RU" dirty="0" smtClean="0"/>
              <a:t>.</a:t>
            </a:r>
          </a:p>
          <a:p>
            <a:r>
              <a:rPr lang="ru-RU" b="1" dirty="0" smtClean="0"/>
              <a:t>Г – Прикрепление колонов к земле</a:t>
            </a:r>
          </a:p>
          <a:p>
            <a:r>
              <a:rPr lang="ru-RU" dirty="0" smtClean="0"/>
              <a:t>В начале 4 века при императоре Константине</a:t>
            </a:r>
            <a:r>
              <a:rPr lang="ru-RU" dirty="0"/>
              <a:t>. Положение колонов менялось к худшему. Колоны </a:t>
            </a:r>
            <a:r>
              <a:rPr lang="ru-RU" dirty="0" smtClean="0"/>
              <a:t>-земледельцы</a:t>
            </a:r>
            <a:r>
              <a:rPr lang="ru-RU" dirty="0"/>
              <a:t>, бравшие землю для обработки на несколько лет. </a:t>
            </a:r>
            <a:r>
              <a:rPr lang="ru-RU" dirty="0" smtClean="0"/>
              <a:t>Они </a:t>
            </a:r>
            <a:r>
              <a:rPr lang="ru-RU" dirty="0"/>
              <a:t>должны были теперь платить, кроме части урожая владельцу земли, ещё и налог в императорскую казну. Доведённые до отчаяния, колоны бежали кто куда. Борясь с бегством колонов, Константин издал указ, запрещавший им уходить с участков, которые они обрабатывали. Дети колонов должны были оставаться в том месте, где родились, и обрабатывать ту же землю, что и их родители. 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19929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1"/>
            <a:ext cx="8640960" cy="67191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60" y="3717032"/>
            <a:ext cx="8801440" cy="16561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532" y="900876"/>
            <a:ext cx="8845988" cy="56323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Около 1500 г. до н.э. Фараон Тутмос III завоевательными войнами создал громадное государство. В зависимость от Египта попали Ливия, Ассирия, </a:t>
            </a:r>
            <a:r>
              <a:rPr lang="ru-RU" dirty="0" err="1"/>
              <a:t>Вавилония</a:t>
            </a:r>
            <a:r>
              <a:rPr lang="ru-RU" dirty="0"/>
              <a:t>, Хеттское царство и о. Крит, платившие ему дань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/>
              <a:t>Вторая четверть I тысячелетия до н.э. была ознаменована в Западном Средиземноморье созданием Карфагенской державы — объединения финикийских (или по-латински пунических) колоний в Северной Африке, Южной Испании, Западной Сицилии и Сардинии. В</a:t>
            </a:r>
            <a:r>
              <a:rPr lang="ru-RU" dirty="0" smtClean="0"/>
              <a:t>едущую </a:t>
            </a:r>
            <a:r>
              <a:rPr lang="ru-RU" dirty="0"/>
              <a:t>роль </a:t>
            </a:r>
            <a:r>
              <a:rPr lang="ru-RU" dirty="0" smtClean="0"/>
              <a:t>играл </a:t>
            </a:r>
            <a:r>
              <a:rPr lang="ru-RU" dirty="0"/>
              <a:t>город Карфаген. Благодаря своему </a:t>
            </a:r>
            <a:r>
              <a:rPr lang="ru-RU" dirty="0" smtClean="0"/>
              <a:t>выгодному </a:t>
            </a:r>
            <a:r>
              <a:rPr lang="ru-RU" dirty="0"/>
              <a:t>географическому положению </a:t>
            </a:r>
            <a:r>
              <a:rPr lang="ru-RU" dirty="0" smtClean="0"/>
              <a:t>город превратился </a:t>
            </a:r>
            <a:r>
              <a:rPr lang="ru-RU" dirty="0"/>
              <a:t>в один из крупнейших средиземноморских торговых центров; он поддерживал </a:t>
            </a:r>
            <a:r>
              <a:rPr lang="ru-RU" dirty="0" smtClean="0"/>
              <a:t>торговлю с </a:t>
            </a:r>
            <a:r>
              <a:rPr lang="ru-RU" dirty="0"/>
              <a:t>Египтом, Грецией, </a:t>
            </a:r>
            <a:r>
              <a:rPr lang="ru-RU" dirty="0" smtClean="0"/>
              <a:t>Италией. </a:t>
            </a:r>
            <a:r>
              <a:rPr lang="ru-RU" dirty="0"/>
              <a:t>Развитие торговли привлекало в Карфаген </a:t>
            </a:r>
            <a:r>
              <a:rPr lang="ru-RU" dirty="0" smtClean="0"/>
              <a:t>финикийцев, греков </a:t>
            </a:r>
            <a:r>
              <a:rPr lang="ru-RU" dirty="0"/>
              <a:t>и </a:t>
            </a:r>
            <a:r>
              <a:rPr lang="ru-RU" dirty="0" smtClean="0"/>
              <a:t>этрусков(римляне). </a:t>
            </a:r>
          </a:p>
          <a:p>
            <a:endParaRPr lang="ru-RU" dirty="0" smtClean="0"/>
          </a:p>
          <a:p>
            <a:r>
              <a:rPr lang="ru-RU" dirty="0"/>
              <a:t>Самым знаменитый царь Хаммурапи. Он правил с 1792 по 1750 г. до н. э. Он прославился своими законами. За совершение преступления наказание — смерть. Рабы не имели никаких прав. Законы защищали права </a:t>
            </a:r>
            <a:r>
              <a:rPr lang="ru-RU" dirty="0" err="1"/>
              <a:t>подданых</a:t>
            </a:r>
            <a:r>
              <a:rPr lang="ru-RU" dirty="0"/>
              <a:t> самого Хаммурапи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/>
              <a:t>Второй царь </a:t>
            </a:r>
            <a:r>
              <a:rPr lang="ru-RU" dirty="0" smtClean="0"/>
              <a:t>Древнееврейского царства. Столицей при Давиде в 10 веке  </a:t>
            </a:r>
            <a:r>
              <a:rPr lang="ru-RU" dirty="0"/>
              <a:t>стал Иерусалим</a:t>
            </a:r>
            <a:r>
              <a:rPr lang="ru-RU" dirty="0" smtClean="0"/>
              <a:t>. Был простым пастухом с помощью пращи победил Голиафа.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827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chernisheva_oa\Desktop\История 5 класс\9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83" t="16970" r="15710" b="23636"/>
          <a:stretch/>
        </p:blipFill>
        <p:spPr bwMode="auto">
          <a:xfrm>
            <a:off x="664225" y="188640"/>
            <a:ext cx="6696744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34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39856"/>
            <a:ext cx="8229600" cy="540225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/>
              <a:t>Задание 5</a:t>
            </a:r>
            <a:r>
              <a:rPr lang="ru-RU" dirty="0"/>
              <a:t> является альтернативным. Задание нацелено на проверку умения работать с исторической картой. Оно состоит из двух частей. В задании требуется заштриховать на контурной карте один четырёхугольник, образованный градусной сеткой, в котором полностью или частично располагалась выбранная обучающимся страна. </a:t>
            </a:r>
          </a:p>
          <a:p>
            <a:pPr algn="just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5229200"/>
            <a:ext cx="7504170" cy="58477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200" dirty="0"/>
              <a:t>Правильный ответ на </a:t>
            </a:r>
            <a:r>
              <a:rPr lang="ru-RU" sz="3200" dirty="0" smtClean="0"/>
              <a:t>5 </a:t>
            </a:r>
            <a:r>
              <a:rPr lang="ru-RU" sz="3200" dirty="0"/>
              <a:t>задание </a:t>
            </a:r>
            <a:r>
              <a:rPr lang="ru-RU" sz="3200" dirty="0" smtClean="0"/>
              <a:t>– </a:t>
            </a:r>
            <a:r>
              <a:rPr lang="ru-RU" sz="3200" b="1" dirty="0" smtClean="0"/>
              <a:t>1 балл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53547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chernisheva_oa\Desktop\История 5 класс\10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8" t="17778" r="15139" b="38788"/>
          <a:stretch/>
        </p:blipFill>
        <p:spPr bwMode="auto">
          <a:xfrm>
            <a:off x="358548" y="334991"/>
            <a:ext cx="7002421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81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chernisheva_oa\Desktop\История 5 класс\1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12" t="18212" r="16588" b="56427"/>
          <a:stretch/>
        </p:blipFill>
        <p:spPr bwMode="auto">
          <a:xfrm>
            <a:off x="179512" y="908720"/>
            <a:ext cx="8537793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96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chernisheva_oa\Desktop\История 5 класс\приложение 1 карты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54" t="28821" r="19140" b="32525"/>
          <a:stretch/>
        </p:blipFill>
        <p:spPr bwMode="auto">
          <a:xfrm>
            <a:off x="675223" y="465054"/>
            <a:ext cx="6707272" cy="591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8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5667027"/>
              </p:ext>
            </p:extLst>
          </p:nvPr>
        </p:nvGraphicFramePr>
        <p:xfrm>
          <a:off x="1115616" y="476672"/>
          <a:ext cx="7200800" cy="6309360"/>
        </p:xfrm>
        <a:graphic>
          <a:graphicData uri="http://schemas.openxmlformats.org/drawingml/2006/table">
            <a:tbl>
              <a:tblPr firstRow="1" firstCol="1" bandRow="1"/>
              <a:tblGrid>
                <a:gridCol w="1347207"/>
                <a:gridCol w="5853593"/>
              </a:tblGrid>
              <a:tr h="3086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Код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Проверяемые элементы содержания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  Древний Восток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1.1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Древний </a:t>
                      </a: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Египет 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1.2.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Шумерские </a:t>
                      </a: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города-государства 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1.3. 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Вавилонское </a:t>
                      </a: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царство 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1.4.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Финикия 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1.5. 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Ассирийское </a:t>
                      </a: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государство 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1.6.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Персидская </a:t>
                      </a: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держава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1.7.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Древняя </a:t>
                      </a: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Палестина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1.8.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Древняя </a:t>
                      </a: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Индия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1.9.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Древний </a:t>
                      </a: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Китай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 Античный мир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2.1.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Древняя Греция 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2.2.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Древний </a:t>
                      </a: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Рим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 Знание истории родного края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647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39856"/>
            <a:ext cx="8229600" cy="540225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/>
              <a:t>Задание 6</a:t>
            </a:r>
            <a:r>
              <a:rPr lang="ru-RU" dirty="0"/>
              <a:t> проверяет знание причин и следствий и умение формулировать положения, содержащие причинно-следственные связи. В задании требуется объяснить, как природно-климатические условия повлияли на занятия жителей страны, указанной в выбранной обучающимся теме.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19915" y="5085184"/>
            <a:ext cx="7504170" cy="58477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200" dirty="0"/>
              <a:t>Правильный ответ на </a:t>
            </a:r>
            <a:r>
              <a:rPr lang="ru-RU" sz="3200" dirty="0" smtClean="0"/>
              <a:t>6 </a:t>
            </a:r>
            <a:r>
              <a:rPr lang="ru-RU" sz="3200" dirty="0"/>
              <a:t>задание </a:t>
            </a:r>
            <a:r>
              <a:rPr lang="ru-RU" sz="3200" dirty="0" smtClean="0"/>
              <a:t>– </a:t>
            </a:r>
            <a:r>
              <a:rPr lang="ru-RU" sz="3200" b="1" dirty="0" smtClean="0"/>
              <a:t>2 балла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98264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45"/>
          <a:stretch/>
        </p:blipFill>
        <p:spPr bwMode="auto">
          <a:xfrm>
            <a:off x="858624" y="908720"/>
            <a:ext cx="7426752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 descr="C:\Users\chernisheva_oa\Desktop\История 5 класс\11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39" t="67475" r="14853" b="20606"/>
          <a:stretch/>
        </p:blipFill>
        <p:spPr bwMode="auto">
          <a:xfrm>
            <a:off x="827583" y="4293096"/>
            <a:ext cx="7420797" cy="176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46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chernisheva_oa\Desktop\История 5 класс\15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82" t="65455" r="16568" b="20202"/>
          <a:stretch/>
        </p:blipFill>
        <p:spPr bwMode="auto">
          <a:xfrm>
            <a:off x="1262816" y="844149"/>
            <a:ext cx="6888595" cy="206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chernisheva_oa\Desktop\История 5 класс\16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60" t="20596" r="16761" b="63242"/>
          <a:stretch/>
        </p:blipFill>
        <p:spPr bwMode="auto">
          <a:xfrm>
            <a:off x="1311412" y="2924944"/>
            <a:ext cx="6839999" cy="234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1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chernisheva_oa\Desktop\История 5 класс\приложение - таблицы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96" t="17373" r="15996" b="27071"/>
          <a:stretch/>
        </p:blipFill>
        <p:spPr bwMode="auto">
          <a:xfrm>
            <a:off x="1187624" y="188640"/>
            <a:ext cx="6192688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592" y="177097"/>
            <a:ext cx="7272808" cy="671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504" y="210021"/>
            <a:ext cx="8856984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Шумерские города государства. </a:t>
            </a:r>
            <a:r>
              <a:rPr lang="ru-RU" b="1" dirty="0" err="1" smtClean="0"/>
              <a:t>Двуречье</a:t>
            </a:r>
            <a:r>
              <a:rPr lang="ru-RU" b="1" dirty="0" smtClean="0"/>
              <a:t> </a:t>
            </a:r>
            <a:r>
              <a:rPr lang="ru-RU" b="1" dirty="0"/>
              <a:t>или Междуречье </a:t>
            </a:r>
            <a:r>
              <a:rPr lang="ru-RU" dirty="0"/>
              <a:t>лежит между двумя реками Тигр и Евфрат: почва плодородна,</a:t>
            </a:r>
          </a:p>
          <a:p>
            <a:r>
              <a:rPr lang="ru-RU" dirty="0"/>
              <a:t>много дождей и </a:t>
            </a:r>
            <a:r>
              <a:rPr lang="ru-RU" dirty="0" err="1"/>
              <a:t>солнца,бурные</a:t>
            </a:r>
            <a:r>
              <a:rPr lang="ru-RU" dirty="0"/>
              <a:t> реки - насыпи – каналы,  государства возникли  - 5000 лет до н.э.</a:t>
            </a:r>
          </a:p>
          <a:p>
            <a:r>
              <a:rPr lang="ru-RU" dirty="0"/>
              <a:t>много городов-государств - Ур и </a:t>
            </a:r>
            <a:r>
              <a:rPr lang="ru-RU" dirty="0" err="1"/>
              <a:t>Урук</a:t>
            </a:r>
            <a:r>
              <a:rPr lang="ru-RU" dirty="0"/>
              <a:t>, нет гор и лесов (нет </a:t>
            </a:r>
            <a:r>
              <a:rPr lang="ru-RU" dirty="0" err="1"/>
              <a:t>строит.материалов</a:t>
            </a:r>
            <a:r>
              <a:rPr lang="ru-RU" dirty="0"/>
              <a:t>), глина: </a:t>
            </a:r>
            <a:r>
              <a:rPr lang="ru-RU" dirty="0" err="1"/>
              <a:t>кирпич,печи</a:t>
            </a:r>
            <a:r>
              <a:rPr lang="ru-RU" dirty="0"/>
              <a:t> и </a:t>
            </a:r>
            <a:r>
              <a:rPr lang="ru-RU" dirty="0" err="1"/>
              <a:t>труды,посуда,бочки</a:t>
            </a:r>
            <a:r>
              <a:rPr lang="ru-RU" dirty="0"/>
              <a:t>,  детские </a:t>
            </a:r>
            <a:r>
              <a:rPr lang="ru-RU" dirty="0" err="1"/>
              <a:t>игрушки,гробы,таблички</a:t>
            </a:r>
            <a:r>
              <a:rPr lang="ru-RU" dirty="0"/>
              <a:t> для письма письмо- клинопись.</a:t>
            </a:r>
          </a:p>
          <a:p>
            <a:r>
              <a:rPr lang="ru-RU" dirty="0"/>
              <a:t>Занятия населения- земледелие, скотоводство, торговля.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559671"/>
            <a:ext cx="8856984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На восточном побережье Средиземного моря располагалась </a:t>
            </a:r>
            <a:r>
              <a:rPr lang="ru-RU" b="1" dirty="0"/>
              <a:t>Финикия. </a:t>
            </a:r>
            <a:r>
              <a:rPr lang="ru-RU" dirty="0"/>
              <a:t>Рельеф горы и возвышенности, крупных рек нет. Крупные города Библ, </a:t>
            </a:r>
            <a:r>
              <a:rPr lang="ru-RU" dirty="0" err="1"/>
              <a:t>Сидон</a:t>
            </a:r>
            <a:r>
              <a:rPr lang="ru-RU" dirty="0"/>
              <a:t>, Тир. Земля непригодна для земледелия. Ремёсла выращивали виноградники, оливковые деревья, делали вино и масло, продавали лес, изобрели прозрачное стекло, пурпурную краску, строили корабли и бороздили моря и океаны.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0673" y="4078325"/>
            <a:ext cx="8856983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/>
              <a:t>Древняя Палестина или </a:t>
            </a:r>
            <a:r>
              <a:rPr lang="ru-RU" b="1" dirty="0" smtClean="0"/>
              <a:t>Древнееврейское царство</a:t>
            </a:r>
          </a:p>
          <a:p>
            <a:r>
              <a:rPr lang="ru-RU" dirty="0" smtClean="0"/>
              <a:t>В долине </a:t>
            </a:r>
            <a:r>
              <a:rPr lang="ru-RU" dirty="0"/>
              <a:t>реки Иордан которая берет свое начато река в Ливанских горах. </a:t>
            </a:r>
            <a:r>
              <a:rPr lang="ru-RU" dirty="0" smtClean="0"/>
              <a:t>Плодородные почвы; В </a:t>
            </a:r>
            <a:r>
              <a:rPr lang="ru-RU" dirty="0"/>
              <a:t>этих жарких и влажных районах </a:t>
            </a:r>
            <a:r>
              <a:rPr lang="ru-RU" dirty="0" smtClean="0"/>
              <a:t>растёт финиковая пальма. Неплодородны горные </a:t>
            </a:r>
            <a:r>
              <a:rPr lang="ru-RU" dirty="0"/>
              <a:t>области в южной части Западной </a:t>
            </a:r>
            <a:r>
              <a:rPr lang="ru-RU" dirty="0" smtClean="0"/>
              <a:t>Палестины, здесь сухая </a:t>
            </a:r>
            <a:r>
              <a:rPr lang="ru-RU" dirty="0"/>
              <a:t>степь, население </a:t>
            </a:r>
            <a:r>
              <a:rPr lang="ru-RU" dirty="0" smtClean="0"/>
              <a:t>занимается скотоводством</a:t>
            </a:r>
            <a:r>
              <a:rPr lang="ru-RU" dirty="0"/>
              <a:t>. </a:t>
            </a:r>
            <a:r>
              <a:rPr lang="ru-RU" dirty="0" smtClean="0"/>
              <a:t>Деревья </a:t>
            </a:r>
            <a:r>
              <a:rPr lang="ru-RU" dirty="0"/>
              <a:t>встречались </a:t>
            </a:r>
            <a:r>
              <a:rPr lang="ru-RU" dirty="0" smtClean="0"/>
              <a:t>редко. Металлической </a:t>
            </a:r>
            <a:r>
              <a:rPr lang="ru-RU" dirty="0"/>
              <a:t>руды Палестина не имела. </a:t>
            </a:r>
            <a:r>
              <a:rPr lang="ru-RU" dirty="0" smtClean="0"/>
              <a:t>Почва богата </a:t>
            </a:r>
            <a:r>
              <a:rPr lang="ru-RU" dirty="0"/>
              <a:t>глиной, </a:t>
            </a:r>
            <a:r>
              <a:rPr lang="ru-RU" dirty="0" smtClean="0"/>
              <a:t>хорошее сырьё, для </a:t>
            </a:r>
            <a:r>
              <a:rPr lang="ru-RU" dirty="0"/>
              <a:t>изготовления кирпича и сосудов. Различными сортами камня пользовались для постройки городских и крепостных стен, а также крупных зданий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794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476672"/>
            <a:ext cx="8856984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/>
              <a:t>Ассирийская </a:t>
            </a:r>
            <a:r>
              <a:rPr lang="ru-RU" b="1" dirty="0" smtClean="0"/>
              <a:t>держава. </a:t>
            </a:r>
            <a:r>
              <a:rPr lang="ru-RU" dirty="0" smtClean="0"/>
              <a:t>В </a:t>
            </a:r>
            <a:r>
              <a:rPr lang="ru-RU" dirty="0"/>
              <a:t>верхнем течении Тигра расположена Ассирия. Значительную часть Ассирии  составляли предгорья и горы, богатые залежами железной руды. Ассирийцы издавна занимались охотой и скотоводством.  </a:t>
            </a:r>
          </a:p>
          <a:p>
            <a:r>
              <a:rPr lang="ru-RU" dirty="0"/>
              <a:t>Около X в. дон. э. люди начал и обрабатывать железо.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772816"/>
            <a:ext cx="8856984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/>
              <a:t>Индия</a:t>
            </a:r>
            <a:r>
              <a:rPr lang="ru-RU" dirty="0"/>
              <a:t> расположена на юге Азии. Омывает Индийский океан. На севере Гималаи, самые высокие горы в мире). Реки Инд и Ганг берут начало в Гималаях. От сильных дождей в июле и августе выходят из берегов. В долине Ганга  джунгли густые труднопроходимые места. Жители обрабатывали железо. Сеяли пшеницу, ячмень, сажали рис, хлопчатник. Охотились, пасли коров и коз.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3340468"/>
            <a:ext cx="8856984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/>
              <a:t>Китай</a:t>
            </a:r>
            <a:r>
              <a:rPr lang="ru-RU" dirty="0"/>
              <a:t> находится в Восточной Азии. На севере — Желтая река (Хуанхэ), на юге — Голубая река (Янцзы). Они очень бурные, несут много ила и песка, часто внезапно разливаются, разрушая дамбы и смывая почву с полей. Рельеф на западе лежат горы и пустыни Центральной Азии, на северо-западе — степи, а на юге — горы Южной Азии, покрытые тропическими лесами. Древние китайцы занимались разведением шелковичных червей</a:t>
            </a:r>
            <a:r>
              <a:rPr lang="ru-RU" dirty="0" smtClean="0"/>
              <a:t>, содержали </a:t>
            </a:r>
            <a:r>
              <a:rPr lang="ru-RU" dirty="0"/>
              <a:t>в хозяйстве свиней и собак</a:t>
            </a:r>
            <a:r>
              <a:rPr lang="ru-RU" dirty="0" smtClean="0"/>
              <a:t>, лошадей </a:t>
            </a:r>
            <a:r>
              <a:rPr lang="ru-RU" dirty="0"/>
              <a:t>и буйволов</a:t>
            </a:r>
            <a:r>
              <a:rPr lang="ru-RU" dirty="0" smtClean="0"/>
              <a:t>, охотились, ловили </a:t>
            </a:r>
            <a:r>
              <a:rPr lang="ru-RU" dirty="0"/>
              <a:t>рыбу</a:t>
            </a:r>
            <a:r>
              <a:rPr lang="ru-RU" dirty="0" smtClean="0"/>
              <a:t>.  </a:t>
            </a:r>
            <a:r>
              <a:rPr lang="ru-RU" dirty="0"/>
              <a:t>Однако главным занятием древних китайцев было орошаемое земледелие</a:t>
            </a:r>
            <a:r>
              <a:rPr lang="ru-RU" dirty="0" smtClean="0"/>
              <a:t>, а </a:t>
            </a:r>
            <a:r>
              <a:rPr lang="ru-RU" dirty="0"/>
              <a:t>главной с/х культурой был рис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986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404664"/>
            <a:ext cx="8712968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/>
              <a:t>Греция</a:t>
            </a:r>
            <a:r>
              <a:rPr lang="ru-RU" dirty="0"/>
              <a:t> расположена в Европе, в южной части Балканского полуострова. Природа Греции Море Играет огромную роль: много заливов, удобных бухт, условий для </a:t>
            </a:r>
            <a:r>
              <a:rPr lang="ru-RU" dirty="0" smtClean="0"/>
              <a:t>мореплавания. </a:t>
            </a:r>
            <a:r>
              <a:rPr lang="ru-RU" dirty="0"/>
              <a:t>Горы Залежи строительного камня, глины и руд </a:t>
            </a:r>
            <a:r>
              <a:rPr lang="ru-RU" dirty="0" smtClean="0"/>
              <a:t>различных металлов</a:t>
            </a:r>
            <a:r>
              <a:rPr lang="ru-RU" dirty="0"/>
              <a:t>. </a:t>
            </a:r>
            <a:r>
              <a:rPr lang="ru-RU" dirty="0" smtClean="0"/>
              <a:t>Почвы </a:t>
            </a:r>
            <a:r>
              <a:rPr lang="ru-RU" dirty="0"/>
              <a:t>Мало плодородных земель, почвы каменистые и скудные, полей и пастбищ не хватало. Разводили виноград и оливковые </a:t>
            </a:r>
            <a:r>
              <a:rPr lang="ru-RU" dirty="0" smtClean="0"/>
              <a:t>деревья. Реки </a:t>
            </a:r>
            <a:r>
              <a:rPr lang="ru-RU" dirty="0"/>
              <a:t>горные: в марте – полноводные, </a:t>
            </a:r>
            <a:r>
              <a:rPr lang="ru-RU" dirty="0" smtClean="0"/>
              <a:t>а в </a:t>
            </a:r>
            <a:r>
              <a:rPr lang="ru-RU" dirty="0"/>
              <a:t>мае мелеют, в июле 40 градусов жары и выгорает трава, реки превращаются в ручейки. Отсутствует внутреннее судоходство и орошение. Греция - бедная страна, в древности с трудом обеспечивала себя хлебом. В то же время её природные условия были благоприятными для развития ремёсел (кузнечного, оружейного, гончарного, ювелирного, ткацкого).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0337" y="3356992"/>
            <a:ext cx="8712968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/>
              <a:t>Древний </a:t>
            </a:r>
            <a:r>
              <a:rPr lang="ru-RU" b="1" dirty="0" smtClean="0"/>
              <a:t>Рим. </a:t>
            </a:r>
            <a:r>
              <a:rPr lang="ru-RU" dirty="0" smtClean="0"/>
              <a:t>Расположен в Европе на </a:t>
            </a:r>
            <a:r>
              <a:rPr lang="ru-RU" dirty="0" err="1" smtClean="0"/>
              <a:t>Апеннинском</a:t>
            </a:r>
            <a:r>
              <a:rPr lang="ru-RU" dirty="0" smtClean="0"/>
              <a:t> полуострове. На </a:t>
            </a:r>
            <a:r>
              <a:rPr lang="ru-RU" dirty="0"/>
              <a:t>севере полуостров </a:t>
            </a:r>
            <a:r>
              <a:rPr lang="ru-RU" dirty="0" smtClean="0"/>
              <a:t>Альпийские горы. </a:t>
            </a:r>
            <a:r>
              <a:rPr lang="ru-RU" dirty="0"/>
              <a:t>С юга, с востока и запада </a:t>
            </a:r>
            <a:r>
              <a:rPr lang="ru-RU" dirty="0" smtClean="0"/>
              <a:t>омывается </a:t>
            </a:r>
            <a:r>
              <a:rPr lang="ru-RU" dirty="0"/>
              <a:t>морями Средиземного </a:t>
            </a:r>
            <a:r>
              <a:rPr lang="ru-RU" dirty="0" smtClean="0"/>
              <a:t>моря условие </a:t>
            </a:r>
            <a:r>
              <a:rPr lang="ru-RU" dirty="0"/>
              <a:t>для </a:t>
            </a:r>
            <a:r>
              <a:rPr lang="ru-RU" dirty="0" smtClean="0"/>
              <a:t>мореплавания. Через </a:t>
            </a:r>
            <a:r>
              <a:rPr lang="ru-RU" dirty="0"/>
              <a:t>полуостров тянется невысокий горный хребет Апеннины. Горы Залежи строительного камня, глины и руд различных металлов.  У подножия Апеннин лежат </a:t>
            </a:r>
            <a:r>
              <a:rPr lang="ru-RU" dirty="0" smtClean="0"/>
              <a:t>равнины. </a:t>
            </a:r>
            <a:r>
              <a:rPr lang="ru-RU" dirty="0"/>
              <a:t>На большей части территории Италии теплый, благодатный климат, плодородные почвы. Местные жители выращивали просо, ячмень, пшеницу, садили оливковые деревья и выращивали </a:t>
            </a:r>
            <a:r>
              <a:rPr lang="ru-RU" dirty="0" smtClean="0"/>
              <a:t>виноград. </a:t>
            </a:r>
            <a:r>
              <a:rPr lang="ru-RU" dirty="0"/>
              <a:t>Скотоводы разводили пре­имущественно овец и свиней, </a:t>
            </a:r>
            <a:r>
              <a:rPr lang="ru-RU" dirty="0" smtClean="0"/>
              <a:t>коров</a:t>
            </a:r>
            <a:r>
              <a:rPr lang="ru-RU" dirty="0"/>
              <a:t>. Они </a:t>
            </a:r>
            <a:r>
              <a:rPr lang="ru-RU" dirty="0" smtClean="0"/>
              <a:t>занимались </a:t>
            </a:r>
            <a:r>
              <a:rPr lang="ru-RU" dirty="0"/>
              <a:t>кузнечным делом, ткачеством, изготовлением глиняной посуды.</a:t>
            </a:r>
          </a:p>
        </p:txBody>
      </p:sp>
    </p:spTree>
    <p:extLst>
      <p:ext uri="{BB962C8B-B14F-4D97-AF65-F5344CB8AC3E}">
        <p14:creationId xmlns:p14="http://schemas.microsoft.com/office/powerpoint/2010/main" val="155090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39856"/>
            <a:ext cx="8229600" cy="5402255"/>
          </a:xfrm>
        </p:spPr>
        <p:txBody>
          <a:bodyPr>
            <a:normAutofit/>
          </a:bodyPr>
          <a:lstStyle/>
          <a:p>
            <a:r>
              <a:rPr lang="ru-RU" sz="2800" b="1" dirty="0"/>
              <a:t>Задания 7 и 8</a:t>
            </a:r>
            <a:r>
              <a:rPr lang="ru-RU" sz="2800" dirty="0"/>
              <a:t> проверяют знание истории родного края. </a:t>
            </a:r>
          </a:p>
          <a:p>
            <a:r>
              <a:rPr lang="ru-RU" sz="2800" b="1" dirty="0"/>
              <a:t>В задании 7</a:t>
            </a:r>
            <a:r>
              <a:rPr lang="ru-RU" sz="2800" dirty="0"/>
              <a:t> от обучающегося требуется назвать одного исторического деятеля, жизнь которого была связана с регионом проживания обучающегося. </a:t>
            </a:r>
          </a:p>
          <a:p>
            <a:r>
              <a:rPr lang="ru-RU" sz="2800" b="1" dirty="0"/>
              <a:t>В задании 8</a:t>
            </a:r>
            <a:r>
              <a:rPr lang="ru-RU" sz="2800" dirty="0"/>
              <a:t> требуется в письменной форме рассказать, чем известен названный в задании 7 исторический деятель, каков его вклад в развитие региона, нашей  страны, или мира в целом. </a:t>
            </a:r>
          </a:p>
          <a:p>
            <a:pPr algn="just"/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19915" y="5229200"/>
            <a:ext cx="7504170" cy="58477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200" dirty="0"/>
              <a:t>Правильный ответ на </a:t>
            </a:r>
            <a:r>
              <a:rPr lang="ru-RU" sz="3200" dirty="0" smtClean="0"/>
              <a:t>7 </a:t>
            </a:r>
            <a:r>
              <a:rPr lang="ru-RU" sz="3200" dirty="0"/>
              <a:t>задание </a:t>
            </a:r>
            <a:r>
              <a:rPr lang="ru-RU" sz="3200" dirty="0" smtClean="0"/>
              <a:t>– </a:t>
            </a:r>
            <a:r>
              <a:rPr lang="ru-RU" sz="3200" b="1" dirty="0" smtClean="0"/>
              <a:t>1 балл</a:t>
            </a:r>
            <a:endParaRPr lang="ru-RU" sz="3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5949280"/>
            <a:ext cx="7504170" cy="58477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200" dirty="0"/>
              <a:t>Правильный ответ на </a:t>
            </a:r>
            <a:r>
              <a:rPr lang="ru-RU" sz="3200" dirty="0" smtClean="0"/>
              <a:t>8 </a:t>
            </a:r>
            <a:r>
              <a:rPr lang="ru-RU" sz="3200" dirty="0"/>
              <a:t>задание </a:t>
            </a:r>
            <a:r>
              <a:rPr lang="ru-RU" sz="3200" dirty="0" smtClean="0"/>
              <a:t>– </a:t>
            </a:r>
            <a:r>
              <a:rPr lang="ru-RU" sz="3200" b="1" dirty="0" smtClean="0"/>
              <a:t>2 балла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1727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6199" y="5445224"/>
            <a:ext cx="177482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C:\Users\chernisheva_oa\Desktop\История 5 класс\16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39" t="38989" r="14568" b="25455"/>
          <a:stretch/>
        </p:blipFill>
        <p:spPr bwMode="auto">
          <a:xfrm>
            <a:off x="190097" y="362073"/>
            <a:ext cx="8554095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88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chernisheva_oa\Desktop\История 5 класс\1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25" t="23636" r="14568" b="56768"/>
          <a:stretch/>
        </p:blipFill>
        <p:spPr bwMode="auto">
          <a:xfrm>
            <a:off x="467544" y="980728"/>
            <a:ext cx="8208911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38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chernisheva_oa\Desktop\История 5 класс\18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97" t="30909" r="16282" b="26465"/>
          <a:stretch/>
        </p:blipFill>
        <p:spPr bwMode="auto">
          <a:xfrm>
            <a:off x="827584" y="620688"/>
            <a:ext cx="6408032" cy="573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52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hernisheva_oa\Desktop\История 5 класс\2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65" t="28889" r="15537" b="14141"/>
          <a:stretch/>
        </p:blipFill>
        <p:spPr bwMode="auto">
          <a:xfrm>
            <a:off x="2843808" y="772238"/>
            <a:ext cx="6192688" cy="608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hernisheva_oa\Desktop\История 5 класс\3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25" t="17980" r="15139" b="71314"/>
          <a:stretch/>
        </p:blipFill>
        <p:spPr bwMode="auto">
          <a:xfrm>
            <a:off x="251520" y="6036703"/>
            <a:ext cx="3463636" cy="73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88640"/>
            <a:ext cx="2843808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Задание 1 </a:t>
            </a:r>
            <a:r>
              <a:rPr lang="ru-RU" dirty="0"/>
              <a:t>нацелено на проверку умения работать с иллюстративным материалом: </a:t>
            </a:r>
            <a:r>
              <a:rPr lang="ru-RU" dirty="0" smtClean="0"/>
              <a:t>надо </a:t>
            </a:r>
            <a:r>
              <a:rPr lang="ru-RU" dirty="0"/>
              <a:t>соотнести изображения памятников культуры с теми странами, где эти памятники были созданы.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5816" y="249635"/>
            <a:ext cx="6048672" cy="64912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8345" y="249635"/>
            <a:ext cx="5892127" cy="65020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8345" y="253747"/>
            <a:ext cx="6036143" cy="65989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174" y="3140968"/>
            <a:ext cx="2935577" cy="120032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Правильный ответ на </a:t>
            </a:r>
            <a:r>
              <a:rPr lang="ru-RU" b="1" dirty="0" smtClean="0"/>
              <a:t>1</a:t>
            </a:r>
            <a:r>
              <a:rPr lang="ru-RU" dirty="0" smtClean="0"/>
              <a:t> задание - </a:t>
            </a:r>
            <a:r>
              <a:rPr lang="ru-RU" b="1" dirty="0" smtClean="0"/>
              <a:t>2 балла</a:t>
            </a:r>
          </a:p>
          <a:p>
            <a:r>
              <a:rPr lang="ru-RU" dirty="0" smtClean="0"/>
              <a:t>1 ошибка  - </a:t>
            </a:r>
            <a:r>
              <a:rPr lang="ru-RU" b="1" dirty="0" smtClean="0"/>
              <a:t>1 балл</a:t>
            </a:r>
          </a:p>
          <a:p>
            <a:r>
              <a:rPr lang="ru-RU" dirty="0" smtClean="0"/>
              <a:t>2 ошибки - </a:t>
            </a:r>
            <a:r>
              <a:rPr lang="ru-RU" b="1" dirty="0" smtClean="0"/>
              <a:t>0 баллов.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8235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8568952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770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40225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Задание </a:t>
            </a:r>
            <a:r>
              <a:rPr lang="ru-RU" b="1" dirty="0">
                <a:solidFill>
                  <a:srgbClr val="FF0000"/>
                </a:solidFill>
              </a:rPr>
              <a:t>2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проверяет умения работать с текстовыми историческими источниками.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/>
              <a:t> </a:t>
            </a:r>
            <a:r>
              <a:rPr lang="ru-RU" dirty="0" smtClean="0"/>
              <a:t>  В </a:t>
            </a:r>
            <a:r>
              <a:rPr lang="ru-RU" dirty="0"/>
              <a:t>задании необходимо определить, с какой из представленных </a:t>
            </a:r>
            <a:r>
              <a:rPr lang="ru-RU" sz="3100" dirty="0"/>
              <a:t>в задании </a:t>
            </a:r>
            <a:r>
              <a:rPr lang="ru-RU" sz="3100" dirty="0" smtClean="0"/>
              <a:t>стран </a:t>
            </a:r>
            <a:r>
              <a:rPr lang="ru-RU" dirty="0" smtClean="0"/>
              <a:t>непосредственно </a:t>
            </a:r>
            <a:r>
              <a:rPr lang="ru-RU" sz="3100" dirty="0"/>
              <a:t>связан</a:t>
            </a:r>
            <a:r>
              <a:rPr lang="ru-RU" dirty="0"/>
              <a:t> </a:t>
            </a:r>
            <a:r>
              <a:rPr lang="ru-RU" sz="3100" dirty="0" smtClean="0"/>
              <a:t>данный</a:t>
            </a:r>
            <a:r>
              <a:rPr lang="ru-RU" dirty="0"/>
              <a:t> </a:t>
            </a:r>
            <a:r>
              <a:rPr lang="ru-RU" sz="3100" dirty="0" smtClean="0"/>
              <a:t>исторический</a:t>
            </a:r>
            <a:r>
              <a:rPr lang="ru-RU" dirty="0" smtClean="0"/>
              <a:t> </a:t>
            </a:r>
            <a:r>
              <a:rPr lang="ru-RU" dirty="0"/>
              <a:t>источник. </a:t>
            </a:r>
          </a:p>
          <a:p>
            <a:pPr marL="0" indent="0" algn="just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4005064"/>
            <a:ext cx="7222042" cy="58477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200" dirty="0"/>
              <a:t>Правильный ответ на </a:t>
            </a:r>
            <a:r>
              <a:rPr lang="ru-RU" sz="3200" dirty="0" smtClean="0"/>
              <a:t>2 </a:t>
            </a:r>
            <a:r>
              <a:rPr lang="ru-RU" sz="3200" dirty="0"/>
              <a:t>задание - </a:t>
            </a:r>
            <a:r>
              <a:rPr lang="ru-RU" sz="3200" b="1" dirty="0" smtClean="0"/>
              <a:t>1 балл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06189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40225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dirty="0"/>
          </a:p>
        </p:txBody>
      </p:sp>
      <p:pic>
        <p:nvPicPr>
          <p:cNvPr id="2050" name="Picture 2" descr="C:\Users\chernisheva_oa\Desktop\История 5 класс\3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96" t="47677" r="15139" b="19192"/>
          <a:stretch/>
        </p:blipFill>
        <p:spPr bwMode="auto">
          <a:xfrm>
            <a:off x="604323" y="620688"/>
            <a:ext cx="7935354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76" y="188640"/>
            <a:ext cx="7365235" cy="64057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82" y="188640"/>
            <a:ext cx="7773842" cy="64584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825" y="202486"/>
            <a:ext cx="7629826" cy="647300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63688" y="5878927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А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3778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4807" y="3356992"/>
            <a:ext cx="8229600" cy="2448272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600"/>
              </a:spcBef>
              <a:buNone/>
            </a:pPr>
            <a:r>
              <a:rPr lang="ru-RU" sz="2400" b="1" dirty="0" smtClean="0"/>
              <a:t>Задание 3</a:t>
            </a:r>
            <a:r>
              <a:rPr lang="ru-RU" sz="2400" dirty="0" smtClean="0"/>
              <a:t> является альтернативным. Оно нацелено на проверку знания исторической терминологии и состоит из двух частей. В первой части от обучающегося требуется соотнести выбранную тему (страну) с термином (понятием), который с ней непосредственно связан. Во второй части задания нужно объяснить значение этого термина (понятия). </a:t>
            </a:r>
          </a:p>
        </p:txBody>
      </p:sp>
      <p:pic>
        <p:nvPicPr>
          <p:cNvPr id="2" name="Picture 2" descr="C:\Users\chernisheva_oa\Desktop\История 5 класс\4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39" t="35960" r="15802" b="54515"/>
          <a:stretch/>
        </p:blipFill>
        <p:spPr bwMode="auto">
          <a:xfrm>
            <a:off x="681582" y="548681"/>
            <a:ext cx="7706842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84807" y="2546928"/>
            <a:ext cx="8407673" cy="52322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Задания 3-6 все должны выполнятся по одной теме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5949280"/>
            <a:ext cx="7504170" cy="58477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200" dirty="0"/>
              <a:t>Правильный ответ на </a:t>
            </a:r>
            <a:r>
              <a:rPr lang="ru-RU" sz="3200" dirty="0" smtClean="0"/>
              <a:t>3 </a:t>
            </a:r>
            <a:r>
              <a:rPr lang="ru-RU" sz="3200" dirty="0"/>
              <a:t>задание </a:t>
            </a:r>
            <a:r>
              <a:rPr lang="ru-RU" sz="3200" dirty="0" smtClean="0"/>
              <a:t>– </a:t>
            </a:r>
            <a:r>
              <a:rPr lang="ru-RU" sz="3200" b="1" dirty="0" smtClean="0"/>
              <a:t>3 балла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84917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chernisheva_oa\Desktop\История 5 класс\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82" t="22215" r="16568" b="50101"/>
          <a:stretch/>
        </p:blipFill>
        <p:spPr bwMode="auto">
          <a:xfrm>
            <a:off x="323528" y="620688"/>
            <a:ext cx="852045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31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0225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dirty="0"/>
          </a:p>
        </p:txBody>
      </p:sp>
      <p:pic>
        <p:nvPicPr>
          <p:cNvPr id="4098" name="Picture 2" descr="C:\Users\chernisheva_oa\Desktop\История 5 класс\4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40" t="54343" r="13906" b="21010"/>
          <a:stretch/>
        </p:blipFill>
        <p:spPr bwMode="auto">
          <a:xfrm>
            <a:off x="344504" y="1412776"/>
            <a:ext cx="8454992" cy="490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121" r="54"/>
          <a:stretch/>
        </p:blipFill>
        <p:spPr>
          <a:xfrm>
            <a:off x="588484" y="187764"/>
            <a:ext cx="7781066" cy="12909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3853387"/>
            <a:ext cx="9144000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/>
              <a:t>А –клинопись</a:t>
            </a:r>
          </a:p>
          <a:p>
            <a:r>
              <a:rPr lang="ru-RU" sz="2000" dirty="0" smtClean="0"/>
              <a:t>Письменность в междуречье у Шумеров.</a:t>
            </a:r>
          </a:p>
          <a:p>
            <a:r>
              <a:rPr lang="ru-RU" sz="2000" b="1" dirty="0" smtClean="0"/>
              <a:t>Б «Царь царей» </a:t>
            </a:r>
          </a:p>
          <a:p>
            <a:r>
              <a:rPr lang="ru-RU" sz="2000" dirty="0" smtClean="0"/>
              <a:t>Титул </a:t>
            </a:r>
            <a:r>
              <a:rPr lang="ru-RU" sz="2000" dirty="0"/>
              <a:t>монархов Древней Персии </a:t>
            </a:r>
            <a:r>
              <a:rPr lang="ru-RU" sz="2000" dirty="0" smtClean="0"/>
              <a:t>Кир </a:t>
            </a:r>
            <a:r>
              <a:rPr lang="ru-RU" sz="2000" dirty="0"/>
              <a:t>Великий, Ксеркс, </a:t>
            </a:r>
            <a:r>
              <a:rPr lang="ru-RU" sz="2000" dirty="0" smtClean="0"/>
              <a:t>Дарий. </a:t>
            </a:r>
          </a:p>
          <a:p>
            <a:r>
              <a:rPr lang="ru-RU" sz="2000" b="1" dirty="0" smtClean="0"/>
              <a:t>В –Великий шёлковый путь</a:t>
            </a:r>
          </a:p>
          <a:p>
            <a:r>
              <a:rPr lang="ru-RU" sz="2000" dirty="0" smtClean="0"/>
              <a:t>Караванная </a:t>
            </a:r>
            <a:r>
              <a:rPr lang="ru-RU" sz="2000" dirty="0"/>
              <a:t>дорога, связывавшая </a:t>
            </a:r>
            <a:r>
              <a:rPr lang="ru-RU" sz="2000" dirty="0" smtClean="0"/>
              <a:t>Китай </a:t>
            </a:r>
            <a:r>
              <a:rPr lang="ru-RU" sz="2000" dirty="0"/>
              <a:t>со Средиземноморьем в древности и в Средние века. </a:t>
            </a:r>
            <a:r>
              <a:rPr lang="ru-RU" sz="2000" dirty="0" smtClean="0"/>
              <a:t>В первую очередь, Использовался </a:t>
            </a:r>
            <a:r>
              <a:rPr lang="ru-RU" sz="2000" dirty="0"/>
              <a:t>для вывоза шёлка из </a:t>
            </a:r>
            <a:r>
              <a:rPr lang="ru-RU" sz="2000" dirty="0" smtClean="0"/>
              <a:t>Китая.</a:t>
            </a:r>
          </a:p>
          <a:p>
            <a:r>
              <a:rPr lang="ru-RU" sz="2000" b="1" dirty="0" smtClean="0"/>
              <a:t>Г - Плебей</a:t>
            </a:r>
          </a:p>
          <a:p>
            <a:r>
              <a:rPr lang="ru-RU" sz="2000" dirty="0"/>
              <a:t>В древнем Риме - человек из низших классов </a:t>
            </a:r>
            <a:r>
              <a:rPr lang="ru-RU" sz="2000" dirty="0" smtClean="0"/>
              <a:t>свободный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9594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88640"/>
            <a:ext cx="5105400" cy="10096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124744"/>
            <a:ext cx="7579527" cy="37444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3212976"/>
            <a:ext cx="8710422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9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1773</Words>
  <Application>Microsoft Office PowerPoint</Application>
  <PresentationFormat>Экран (4:3)</PresentationFormat>
  <Paragraphs>98</Paragraphs>
  <Slides>30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 Структура варианта проверочной работы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ВПР-2017 по истории  в 5 классе</dc:title>
  <dc:creator>chernisheva_oa</dc:creator>
  <cp:lastModifiedBy>Натьлья</cp:lastModifiedBy>
  <cp:revision>54</cp:revision>
  <dcterms:created xsi:type="dcterms:W3CDTF">2017-02-16T08:56:25Z</dcterms:created>
  <dcterms:modified xsi:type="dcterms:W3CDTF">2019-02-21T16:21:25Z</dcterms:modified>
</cp:coreProperties>
</file>